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9" r:id="rId3"/>
    <p:sldId id="257" r:id="rId4"/>
    <p:sldId id="258" r:id="rId5"/>
    <p:sldId id="261" r:id="rId6"/>
    <p:sldId id="260" r:id="rId7"/>
    <p:sldId id="265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ggers, Marta" initials="E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1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\Documents\Education%20Coordinator\Sustainability%20student%20associations\Sustainability%20Student%20Associations%20WUR%20(Responses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\Documents\Education%20Coordinator\Sustainability%20student%20associations\Sustainability%20Student%20Associations%20WUR%20(Responses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\Documents\Education%20Coordinator\Sustainability%20student%20associations\Sustainability%20Student%20Associations%20WUR%20(Responses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\Documents\Education%20Coordinator\Sustainability%20student%20associations\Sustainability%20Student%20Associations%20WUR%20(Responses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\Documents\Education%20Coordinator\Sustainability%20student%20associations\Sustainability%20Student%20Associations%20WUR%20(Response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>
                <a:solidFill>
                  <a:schemeClr val="tx2">
                    <a:lumMod val="75000"/>
                  </a:schemeClr>
                </a:solidFill>
              </a:defRPr>
            </a:pPr>
            <a:r>
              <a:rPr lang="en-GB">
                <a:solidFill>
                  <a:schemeClr val="tx2">
                    <a:lumMod val="75000"/>
                  </a:schemeClr>
                </a:solidFill>
              </a:rPr>
              <a:t>Is sustainability related to the goals of your organisation? How?</a:t>
            </a:r>
          </a:p>
        </c:rich>
      </c:tx>
      <c:layout>
        <c:manualLayout>
          <c:xMode val="edge"/>
          <c:yMode val="edge"/>
          <c:x val="0.23873600174978132"/>
          <c:y val="1.388888888888888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Blad1!$C$3:$C$5</c:f>
              <c:strCache>
                <c:ptCount val="3"/>
                <c:pt idx="0">
                  <c:v>No</c:v>
                </c:pt>
                <c:pt idx="1">
                  <c:v>Yes</c:v>
                </c:pt>
                <c:pt idx="2">
                  <c:v>Not specific/not directly</c:v>
                </c:pt>
              </c:strCache>
            </c:strRef>
          </c:cat>
          <c:val>
            <c:numRef>
              <c:f>Blad1!$D$3:$D$5</c:f>
              <c:numCache>
                <c:formatCode>General</c:formatCode>
                <c:ptCount val="3"/>
                <c:pt idx="0">
                  <c:v>14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Blad1!$C$3:$C$5</c:f>
              <c:strCache>
                <c:ptCount val="3"/>
                <c:pt idx="0">
                  <c:v>No</c:v>
                </c:pt>
                <c:pt idx="1">
                  <c:v>Yes</c:v>
                </c:pt>
                <c:pt idx="2">
                  <c:v>Not specific/not directly</c:v>
                </c:pt>
              </c:strCache>
            </c:strRef>
          </c:cat>
          <c:val>
            <c:numRef>
              <c:f>Blad1!$A$1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Do you try to minimalize the amount of paper you use for promotion of your activities?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rgbClr val="FF0000"/>
              </a:solidFill>
            </c:spPr>
          </c:dPt>
          <c:cat>
            <c:strRef>
              <c:f>Blad5!$B$2:$B$3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Blad5!$C$2:$C$3</c:f>
              <c:numCache>
                <c:formatCode>General</c:formatCode>
                <c:ptCount val="2"/>
                <c:pt idx="0">
                  <c:v>18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800" b="1" i="0" u="none" strike="noStrike" baseline="0" dirty="0">
                <a:solidFill>
                  <a:schemeClr val="tx2">
                    <a:lumMod val="75000"/>
                  </a:schemeClr>
                </a:solidFill>
                <a:effectLst/>
              </a:rPr>
              <a:t>Do you have any future plans with regards to sustainability?</a:t>
            </a:r>
            <a:r>
              <a:rPr lang="en-GB" sz="1800" b="1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rgbClr val="FF0000"/>
              </a:solidFill>
            </c:spPr>
          </c:dPt>
          <c:cat>
            <c:strRef>
              <c:f>Blad6!$F$3:$F$6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not yet</c:v>
                </c:pt>
                <c:pt idx="3">
                  <c:v>maybe</c:v>
                </c:pt>
              </c:strCache>
            </c:strRef>
          </c:cat>
          <c:val>
            <c:numRef>
              <c:f>Blad6!$G$3:$G$6</c:f>
              <c:numCache>
                <c:formatCode>General</c:formatCode>
                <c:ptCount val="4"/>
                <c:pt idx="0">
                  <c:v>12</c:v>
                </c:pt>
                <c:pt idx="1">
                  <c:v>9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Do you encourage your members to act sustainable in terms of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mobility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?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v>Do you encourage your members to act sustainable in terms of mobiliy? If yes, how?</c:v>
          </c:tx>
          <c:explosion val="25"/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Blad2!$I$9:$I$10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Blad2!$J$9:$J$10</c:f>
              <c:numCache>
                <c:formatCode>General</c:formatCode>
                <c:ptCount val="2"/>
                <c:pt idx="0">
                  <c:v>6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Do you have sustainability guidelines for procurement?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cat>
            <c:strRef>
              <c:f>Blad4!$G$4:$G$10</c:f>
              <c:strCache>
                <c:ptCount val="7"/>
                <c:pt idx="0">
                  <c:v>No</c:v>
                </c:pt>
                <c:pt idx="1">
                  <c:v>Organic</c:v>
                </c:pt>
                <c:pt idx="2">
                  <c:v>Fair trade</c:v>
                </c:pt>
                <c:pt idx="3">
                  <c:v>Local</c:v>
                </c:pt>
                <c:pt idx="4">
                  <c:v>Seasonal</c:v>
                </c:pt>
                <c:pt idx="5">
                  <c:v>No, but we take it into consideration</c:v>
                </c:pt>
                <c:pt idx="6">
                  <c:v>Other</c:v>
                </c:pt>
              </c:strCache>
            </c:strRef>
          </c:cat>
          <c:val>
            <c:numRef>
              <c:f>Blad4!$H$4:$H$10</c:f>
              <c:numCache>
                <c:formatCode>General</c:formatCode>
                <c:ptCount val="7"/>
                <c:pt idx="0">
                  <c:v>14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2-14T16:35:59.575" idx="3">
    <p:pos x="3685" y="1702"/>
    <p:text>I would put here pictures instead the text and ask people to name the measures that they remember from the article. 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9205C-8090-465A-A689-217A3E821771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D1AB0-4F23-41B3-9B4E-B50D657EF80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417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88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6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86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>
                  <a:lumMod val="75000"/>
                </a:schemeClr>
              </a:buClr>
              <a:defRPr/>
            </a:lvl1pPr>
            <a:lvl2pPr>
              <a:buClr>
                <a:schemeClr val="accent6">
                  <a:lumMod val="75000"/>
                </a:schemeClr>
              </a:buClr>
              <a:defRPr/>
            </a:lvl2pPr>
            <a:lvl3pPr>
              <a:buClr>
                <a:schemeClr val="accent6">
                  <a:lumMod val="75000"/>
                </a:schemeClr>
              </a:buClr>
              <a:defRPr/>
            </a:lvl3pPr>
            <a:lvl4pPr>
              <a:buClr>
                <a:schemeClr val="accent6">
                  <a:lumMod val="75000"/>
                </a:schemeClr>
              </a:buClr>
              <a:defRPr/>
            </a:lvl4pPr>
            <a:lvl5pPr>
              <a:buClr>
                <a:schemeClr val="accent6">
                  <a:lumMod val="75000"/>
                </a:schemeClr>
              </a:buClr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69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 sz="2800"/>
            </a:lvl1pPr>
            <a:lvl2pPr>
              <a:buClr>
                <a:schemeClr val="accent6">
                  <a:lumMod val="75000"/>
                </a:schemeClr>
              </a:buClr>
              <a:defRPr sz="2400"/>
            </a:lvl2pPr>
            <a:lvl3pPr>
              <a:buClr>
                <a:schemeClr val="accent6">
                  <a:lumMod val="75000"/>
                </a:schemeClr>
              </a:buClr>
              <a:defRPr sz="2000"/>
            </a:lvl3pPr>
            <a:lvl4pPr>
              <a:buClr>
                <a:schemeClr val="accent6">
                  <a:lumMod val="75000"/>
                </a:schemeClr>
              </a:buClr>
              <a:defRPr sz="1800"/>
            </a:lvl4pPr>
            <a:lvl5pPr>
              <a:buClr>
                <a:schemeClr val="accent6">
                  <a:lumMod val="75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GB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 sz="2800"/>
            </a:lvl1pPr>
            <a:lvl2pPr>
              <a:buClr>
                <a:schemeClr val="accent6">
                  <a:lumMod val="75000"/>
                </a:schemeClr>
              </a:buClr>
              <a:defRPr sz="2400"/>
            </a:lvl2pPr>
            <a:lvl3pPr>
              <a:buClr>
                <a:schemeClr val="accent6">
                  <a:lumMod val="75000"/>
                </a:schemeClr>
              </a:buClr>
              <a:defRPr sz="2000"/>
            </a:lvl3pPr>
            <a:lvl4pPr>
              <a:buClr>
                <a:schemeClr val="accent6">
                  <a:lumMod val="75000"/>
                </a:schemeClr>
              </a:buClr>
              <a:defRPr sz="1800"/>
            </a:lvl4pPr>
            <a:lvl5pPr>
              <a:buClr>
                <a:schemeClr val="accent6">
                  <a:lumMod val="75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GB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6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9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01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90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22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45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9A12-6EC0-45DD-A373-BB7A6D1E0A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6083-8707-49BC-8408-216112735039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504762" cy="1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56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Wingdings" panose="05000000000000000000" pitchFamily="2" charset="2"/>
        <a:buChar char="ü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omments" Target="../comments/comment1.xml"/><Relationship Id="rId2" Type="http://schemas.openxmlformats.org/officeDocument/2006/relationships/hyperlink" Target="http://nos.nl/op3/artikel/2137253-zuinige-taps-en-vegetarische-weken-zo-vergroenen-studente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IPzXcfGWW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Sustainability of Student Organizations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Green Office in collaboration with Wageningen </a:t>
            </a:r>
            <a:r>
              <a:rPr lang="en-US" dirty="0" smtClean="0"/>
              <a:t>University and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635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Discussion!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have:</a:t>
            </a:r>
          </a:p>
          <a:p>
            <a:pPr lvl="1"/>
            <a:r>
              <a:rPr lang="en-US" dirty="0" smtClean="0"/>
              <a:t>Problems you want to talk about?</a:t>
            </a:r>
          </a:p>
          <a:p>
            <a:pPr lvl="1"/>
            <a:r>
              <a:rPr lang="en-US" dirty="0" smtClean="0"/>
              <a:t>Tips for other organizations?</a:t>
            </a:r>
          </a:p>
          <a:p>
            <a:pPr lvl="1"/>
            <a:r>
              <a:rPr lang="en-US" dirty="0" smtClean="0"/>
              <a:t>Tips to involve other organizations?</a:t>
            </a:r>
          </a:p>
          <a:p>
            <a:pPr lvl="1"/>
            <a:r>
              <a:rPr lang="en-US" dirty="0" smtClean="0"/>
              <a:t>Ideas for the future?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6113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we do?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Warming up!</a:t>
            </a:r>
          </a:p>
          <a:p>
            <a:r>
              <a:rPr lang="en-US" dirty="0" smtClean="0"/>
              <a:t>We’re all part of Wageningen UR</a:t>
            </a:r>
          </a:p>
          <a:p>
            <a:r>
              <a:rPr lang="en-US" dirty="0" smtClean="0"/>
              <a:t>Survey results</a:t>
            </a:r>
          </a:p>
          <a:p>
            <a:r>
              <a:rPr lang="en-US" dirty="0" err="1" smtClean="0"/>
              <a:t>Tips&amp;Tricks</a:t>
            </a:r>
            <a:endParaRPr lang="en-US" dirty="0" smtClean="0"/>
          </a:p>
          <a:p>
            <a:r>
              <a:rPr lang="en-US" dirty="0" smtClean="0"/>
              <a:t>Your problems and possible solutions</a:t>
            </a:r>
          </a:p>
          <a:p>
            <a:r>
              <a:rPr lang="en-US" dirty="0" smtClean="0"/>
              <a:t>Discussion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0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Warming up</a:t>
            </a:r>
            <a:r>
              <a:rPr lang="en-US" dirty="0" smtClean="0"/>
              <a:t>!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5400600"/>
          </a:xfrm>
        </p:spPr>
        <p:txBody>
          <a:bodyPr>
            <a:normAutofit/>
          </a:bodyPr>
          <a:lstStyle/>
          <a:p>
            <a:r>
              <a:rPr lang="en-US" dirty="0" smtClean="0"/>
              <a:t>Who’s here?</a:t>
            </a:r>
          </a:p>
          <a:p>
            <a:r>
              <a:rPr lang="en-US" dirty="0" smtClean="0"/>
              <a:t>Did everybody see the </a:t>
            </a:r>
            <a:r>
              <a:rPr lang="en-US" dirty="0" smtClean="0">
                <a:hlinkClick r:id="rId2"/>
              </a:rPr>
              <a:t>article</a:t>
            </a:r>
            <a:r>
              <a:rPr lang="en-US" dirty="0" smtClean="0"/>
              <a:t>? Their measures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smtClean="0"/>
              <a:t>Energy-saving </a:t>
            </a:r>
            <a:r>
              <a:rPr lang="en-US" dirty="0" smtClean="0"/>
              <a:t>bar</a:t>
            </a:r>
          </a:p>
          <a:p>
            <a:pPr lvl="1"/>
            <a:r>
              <a:rPr lang="en-US" dirty="0" smtClean="0"/>
              <a:t>Energy-saving heating</a:t>
            </a:r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  <p:pic>
        <p:nvPicPr>
          <p:cNvPr id="1030" name="Picture 6" descr="https://tse2.mm.bing.net/th?id=OIP.qhCAZtTohfXIL3Bw3fKz4QEpEs&amp;pid=Ap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4"/>
          <a:stretch/>
        </p:blipFill>
        <p:spPr bwMode="auto">
          <a:xfrm>
            <a:off x="6234177" y="2307579"/>
            <a:ext cx="2828925" cy="266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141" y="4797152"/>
            <a:ext cx="2964998" cy="1744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https://tse3.mm.bing.net/th?id=OIP.M7541db758dbca2c2a100b2b0227f9af4H0&amp;pid=Ap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839" y="2555228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s://tse1.mm.bing.net/th?id=OIP.M50562fffbeddd76b151b06bb0852c87bo0&amp;pid=Api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0"/>
          <a:stretch/>
        </p:blipFill>
        <p:spPr bwMode="auto">
          <a:xfrm>
            <a:off x="439709" y="2555228"/>
            <a:ext cx="2857500" cy="2412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We’re all part of Wageningen UR!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most sustainable Uni</a:t>
            </a:r>
            <a:r>
              <a:rPr lang="en-US" dirty="0" smtClean="0"/>
              <a:t>versity in the world!</a:t>
            </a:r>
            <a:endParaRPr lang="en-US" dirty="0" smtClean="0"/>
          </a:p>
          <a:p>
            <a:r>
              <a:rPr lang="en-US" dirty="0" err="1" smtClean="0"/>
              <a:t>SustainaBUL</a:t>
            </a:r>
            <a:r>
              <a:rPr lang="en-US" dirty="0" smtClean="0"/>
              <a:t> </a:t>
            </a:r>
            <a:r>
              <a:rPr lang="en-US" dirty="0" smtClean="0"/>
              <a:t>4 times in a row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Movie</a:t>
            </a:r>
            <a:r>
              <a:rPr lang="en-US" dirty="0" smtClean="0"/>
              <a:t> – 60 seconds of </a:t>
            </a:r>
            <a:r>
              <a:rPr lang="en-US" dirty="0" smtClean="0"/>
              <a:t>sustainability</a:t>
            </a:r>
          </a:p>
          <a:p>
            <a:endParaRPr lang="en-US" dirty="0"/>
          </a:p>
          <a:p>
            <a:r>
              <a:rPr lang="en-US" dirty="0" smtClean="0"/>
              <a:t>Mission and vision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398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Survey outcomes - Statistics</a:t>
            </a:r>
            <a:endParaRPr lang="en-GB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0" y="1196752"/>
            <a:ext cx="8579296" cy="4525963"/>
          </a:xfrm>
        </p:spPr>
        <p:txBody>
          <a:bodyPr/>
          <a:lstStyle/>
          <a:p>
            <a:r>
              <a:rPr lang="en-US" sz="2800" dirty="0" smtClean="0"/>
              <a:t>25 of the 34 associations responded</a:t>
            </a:r>
          </a:p>
          <a:p>
            <a:pPr lvl="1"/>
            <a:r>
              <a:rPr lang="en-US" sz="2400" dirty="0" smtClean="0"/>
              <a:t>3 ‘green’ organizations</a:t>
            </a:r>
          </a:p>
          <a:p>
            <a:pPr lvl="1"/>
            <a:r>
              <a:rPr lang="en-US" sz="2400" dirty="0" smtClean="0"/>
              <a:t>3 out of 4 big student associations</a:t>
            </a:r>
          </a:p>
          <a:p>
            <a:pPr lvl="1"/>
            <a:r>
              <a:rPr lang="en-US" sz="2400" dirty="0" smtClean="0"/>
              <a:t>7 study associations</a:t>
            </a:r>
          </a:p>
          <a:p>
            <a:r>
              <a:rPr lang="en-US" sz="2800" dirty="0" smtClean="0"/>
              <a:t>7 organizations ‘would like to know more’</a:t>
            </a: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019851"/>
              </p:ext>
            </p:extLst>
          </p:nvPr>
        </p:nvGraphicFramePr>
        <p:xfrm>
          <a:off x="3174750" y="3408512"/>
          <a:ext cx="5941168" cy="344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14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Survey outcomes – positives</a:t>
            </a:r>
            <a:endParaRPr lang="en-GB" dirty="0"/>
          </a:p>
        </p:txBody>
      </p:sp>
      <p:graphicFrame>
        <p:nvGraphicFramePr>
          <p:cNvPr id="10" name="Grafiek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339597"/>
              </p:ext>
            </p:extLst>
          </p:nvPr>
        </p:nvGraphicFramePr>
        <p:xfrm>
          <a:off x="107504" y="11247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ek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109945"/>
              </p:ext>
            </p:extLst>
          </p:nvPr>
        </p:nvGraphicFramePr>
        <p:xfrm>
          <a:off x="4427984" y="409000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146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0" y="260648"/>
            <a:ext cx="752080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Survey outcomes: improvements</a:t>
            </a:r>
            <a:endParaRPr lang="en-GB" dirty="0"/>
          </a:p>
        </p:txBody>
      </p:sp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642084"/>
              </p:ext>
            </p:extLst>
          </p:nvPr>
        </p:nvGraphicFramePr>
        <p:xfrm>
          <a:off x="251520" y="11967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e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419129"/>
              </p:ext>
            </p:extLst>
          </p:nvPr>
        </p:nvGraphicFramePr>
        <p:xfrm>
          <a:off x="4283968" y="40050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3774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problems</a:t>
            </a:r>
            <a:endParaRPr lang="en-GB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Too much paper wasting</a:t>
            </a:r>
          </a:p>
          <a:p>
            <a:pPr lvl="1"/>
            <a:r>
              <a:rPr lang="en-US" dirty="0" smtClean="0"/>
              <a:t>Promote via Facebook/narrowcasting/intranet</a:t>
            </a:r>
          </a:p>
          <a:p>
            <a:pPr lvl="1"/>
            <a:r>
              <a:rPr lang="en-US" dirty="0" smtClean="0"/>
              <a:t>Try to print only what you </a:t>
            </a:r>
            <a:r>
              <a:rPr lang="en-US" dirty="0" smtClean="0"/>
              <a:t>need</a:t>
            </a:r>
          </a:p>
          <a:p>
            <a:pPr lvl="1"/>
            <a:r>
              <a:rPr lang="en-US" dirty="0" smtClean="0"/>
              <a:t>Stop </a:t>
            </a:r>
            <a:r>
              <a:rPr lang="en-US" dirty="0" err="1" smtClean="0"/>
              <a:t>flyering</a:t>
            </a:r>
            <a:endParaRPr lang="en-US" dirty="0" smtClean="0"/>
          </a:p>
          <a:p>
            <a:r>
              <a:rPr lang="en-US" dirty="0" smtClean="0"/>
              <a:t>Separate your garbage</a:t>
            </a:r>
          </a:p>
          <a:p>
            <a:pPr lvl="1"/>
            <a:r>
              <a:rPr lang="en-US" dirty="0" smtClean="0"/>
              <a:t>Clearly mark your bins</a:t>
            </a:r>
          </a:p>
          <a:p>
            <a:pPr lvl="1"/>
            <a:r>
              <a:rPr lang="en-US" dirty="0" smtClean="0"/>
              <a:t>Also separate batteries/lights etc.</a:t>
            </a:r>
          </a:p>
          <a:p>
            <a:r>
              <a:rPr lang="en-US" dirty="0" smtClean="0"/>
              <a:t>We have no own building</a:t>
            </a:r>
          </a:p>
          <a:p>
            <a:pPr lvl="1"/>
            <a:r>
              <a:rPr lang="en-US" dirty="0" smtClean="0"/>
              <a:t>Try to influence the building you’re in!</a:t>
            </a:r>
          </a:p>
          <a:p>
            <a:pPr lvl="1"/>
            <a:r>
              <a:rPr lang="en-US" dirty="0" smtClean="0"/>
              <a:t>Make sure you still turn of the heating and the lights when you leave the room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122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tricks!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Things to take into consideration:</a:t>
            </a:r>
          </a:p>
          <a:p>
            <a:r>
              <a:rPr lang="en-US" dirty="0"/>
              <a:t>IT use</a:t>
            </a:r>
          </a:p>
          <a:p>
            <a:r>
              <a:rPr lang="en-US" dirty="0"/>
              <a:t>Cooking</a:t>
            </a:r>
          </a:p>
          <a:p>
            <a:r>
              <a:rPr lang="en-US" dirty="0"/>
              <a:t>Organizing activities</a:t>
            </a:r>
          </a:p>
          <a:p>
            <a:r>
              <a:rPr lang="en-US" dirty="0"/>
              <a:t>Procurement</a:t>
            </a:r>
          </a:p>
          <a:p>
            <a:r>
              <a:rPr lang="en-US" dirty="0"/>
              <a:t>Gadgets</a:t>
            </a:r>
          </a:p>
          <a:p>
            <a:r>
              <a:rPr lang="en-US" dirty="0"/>
              <a:t>Food waste </a:t>
            </a:r>
            <a:r>
              <a:rPr lang="en-US" dirty="0">
                <a:sym typeface="Wingdings" panose="05000000000000000000" pitchFamily="2" charset="2"/>
              </a:rPr>
              <a:t> activities using food</a:t>
            </a:r>
          </a:p>
          <a:p>
            <a:r>
              <a:rPr lang="en-US" dirty="0">
                <a:sym typeface="Wingdings" panose="05000000000000000000" pitchFamily="2" charset="2"/>
              </a:rPr>
              <a:t>Charity</a:t>
            </a:r>
            <a:endParaRPr lang="en-US" dirty="0"/>
          </a:p>
          <a:p>
            <a:endParaRPr lang="en-US" dirty="0" smtClean="0"/>
          </a:p>
          <a:p>
            <a:pPr marL="0" indent="0" algn="r">
              <a:buNone/>
            </a:pPr>
            <a:r>
              <a:rPr lang="en-US" b="1" dirty="0" smtClean="0"/>
              <a:t>Your examples?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919411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2">
      <a:dk1>
        <a:sysClr val="windowText" lastClr="000000"/>
      </a:dk1>
      <a:lt1>
        <a:sysClr val="window" lastClr="FFFFFF"/>
      </a:lt1>
      <a:dk2>
        <a:srgbClr val="666666"/>
      </a:dk2>
      <a:lt2>
        <a:srgbClr val="E0FED6"/>
      </a:lt2>
      <a:accent1>
        <a:srgbClr val="66FF33"/>
      </a:accent1>
      <a:accent2>
        <a:srgbClr val="33CC33"/>
      </a:accent2>
      <a:accent3>
        <a:srgbClr val="008000"/>
      </a:accent3>
      <a:accent4>
        <a:srgbClr val="006600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303</Words>
  <Application>Microsoft Office PowerPoint</Application>
  <PresentationFormat>Diavoorstelling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Sustainability of Student Organizations</vt:lpstr>
      <vt:lpstr>What will we do?</vt:lpstr>
      <vt:lpstr>Warming up!</vt:lpstr>
      <vt:lpstr>We’re all part of Wageningen UR!</vt:lpstr>
      <vt:lpstr>Survey outcomes - Statistics</vt:lpstr>
      <vt:lpstr>Survey outcomes – positives</vt:lpstr>
      <vt:lpstr>Survey outcomes: improvements</vt:lpstr>
      <vt:lpstr>Your problems</vt:lpstr>
      <vt:lpstr>Tips and tricks!</vt:lpstr>
      <vt:lpstr>Discussion!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Sustainability of Student Organizations</dc:title>
  <dc:creator>Laura</dc:creator>
  <cp:lastModifiedBy>Laura</cp:lastModifiedBy>
  <cp:revision>19</cp:revision>
  <dcterms:created xsi:type="dcterms:W3CDTF">2017-02-13T10:15:17Z</dcterms:created>
  <dcterms:modified xsi:type="dcterms:W3CDTF">2017-02-20T19:00:37Z</dcterms:modified>
</cp:coreProperties>
</file>